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oppins"/>
      <p:regular r:id="rId33"/>
      <p:bold r:id="rId34"/>
      <p:italic r:id="rId35"/>
      <p:boldItalic r:id="rId36"/>
    </p:embeddedFont>
    <p:embeddedFont>
      <p:font typeface="Poppins Light"/>
      <p:regular r:id="rId37"/>
      <p:bold r:id="rId38"/>
      <p:italic r:id="rId39"/>
      <p:boldItalic r:id="rId40"/>
    </p:embeddedFont>
    <p:embeddedFont>
      <p:font typeface="Poppins Medium"/>
      <p:regular r:id="rId41"/>
      <p:bold r:id="rId42"/>
      <p:italic r:id="rId43"/>
      <p:boldItalic r:id="rId44"/>
    </p:embeddedFont>
    <p:embeddedFont>
      <p:font typeface="Poppins SemiBold"/>
      <p:regular r:id="rId45"/>
      <p:bold r:id="rId46"/>
      <p:italic r:id="rId47"/>
      <p:boldItalic r:id="rId48"/>
    </p:embeddedFont>
    <p:embeddedFont>
      <p:font typeface="Comfortaa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1" roundtripDataSignature="AMtx7mhjStfQTdHlRiDcEM5TkYLQ6OV/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Italic.fntdata"/><Relationship Id="rId42" Type="http://schemas.openxmlformats.org/officeDocument/2006/relationships/font" Target="fonts/PoppinsMedium-bold.fntdata"/><Relationship Id="rId41" Type="http://schemas.openxmlformats.org/officeDocument/2006/relationships/font" Target="fonts/PoppinsMedium-regular.fntdata"/><Relationship Id="rId44" Type="http://schemas.openxmlformats.org/officeDocument/2006/relationships/font" Target="fonts/PoppinsMedium-boldItalic.fntdata"/><Relationship Id="rId43" Type="http://schemas.openxmlformats.org/officeDocument/2006/relationships/font" Target="fonts/PoppinsMedium-italic.fntdata"/><Relationship Id="rId46" Type="http://schemas.openxmlformats.org/officeDocument/2006/relationships/font" Target="fonts/PoppinsSemiBold-bold.fntdata"/><Relationship Id="rId45" Type="http://schemas.openxmlformats.org/officeDocument/2006/relationships/font" Target="fonts/Poppins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boldItalic.fntdata"/><Relationship Id="rId47" Type="http://schemas.openxmlformats.org/officeDocument/2006/relationships/font" Target="fonts/PoppinsSemiBold-italic.fntdata"/><Relationship Id="rId49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Poppins-regular.fntdata"/><Relationship Id="rId32" Type="http://schemas.openxmlformats.org/officeDocument/2006/relationships/slide" Target="slides/slide27.xml"/><Relationship Id="rId35" Type="http://schemas.openxmlformats.org/officeDocument/2006/relationships/font" Target="fonts/Poppins-italic.fntdata"/><Relationship Id="rId34" Type="http://schemas.openxmlformats.org/officeDocument/2006/relationships/font" Target="fonts/Poppins-bold.fntdata"/><Relationship Id="rId37" Type="http://schemas.openxmlformats.org/officeDocument/2006/relationships/font" Target="fonts/PoppinsLight-regular.fntdata"/><Relationship Id="rId36" Type="http://schemas.openxmlformats.org/officeDocument/2006/relationships/font" Target="fonts/Poppins-boldItalic.fntdata"/><Relationship Id="rId39" Type="http://schemas.openxmlformats.org/officeDocument/2006/relationships/font" Target="fonts/PoppinsLight-italic.fntdata"/><Relationship Id="rId38" Type="http://schemas.openxmlformats.org/officeDocument/2006/relationships/font" Target="fonts/Poppins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24.png"/><Relationship Id="rId5" Type="http://schemas.openxmlformats.org/officeDocument/2006/relationships/hyperlink" Target="https://arxiv.org/pdf/2006.11239.pdf" TargetMode="External"/><Relationship Id="rId6" Type="http://schemas.openxmlformats.org/officeDocument/2006/relationships/hyperlink" Target="https://arxiv.org/pdf/2105.05233.pdf" TargetMode="External"/><Relationship Id="rId7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35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37.png"/><Relationship Id="rId5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hyperlink" Target="https://arxiv.org/abs/1312.611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44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3967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Expert Senior Director, Bain &amp; Co.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b="0" i="0" sz="12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2  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Understanding Deeper levels of Diffusion Models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2556" y="3402400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5" name="Google Shape;165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Before Stable Diffusion: A word GANs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128" y="993325"/>
            <a:ext cx="5799625" cy="376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 txBox="1"/>
          <p:nvPr/>
        </p:nvSpPr>
        <p:spPr>
          <a:xfrm>
            <a:off x="6232075" y="1034150"/>
            <a:ext cx="2741700" cy="3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 to SD: Generate Images learned from random noise.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Suffer from many setbacks as: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Vanishing Gradients</a:t>
            </a:r>
            <a:b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Mode Collapse(Single or Similar type of output)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Hence, Very Hard to Train.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is where we are look towards Stable Diffusion.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5" name="Google Shape;17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Revisit from Scratch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678875"/>
            <a:ext cx="4134374" cy="193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1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Synopsis: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Diffusion Model, learns to Predict Noise via UNet, which we remove from Current Image to Find Less Noisy Image. This is done many times to reach acceptable Image.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going to discuss math, Concepts and Learning from papers below: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DDPM: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https://arxiv.org/pdf/2006.11239.pdf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DDPM Improved: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https://arxiv.org/pdf/2105.05233.pdf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understanding and Code needed to train Diffusion Model from Scratch.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Diffusion Model on Fashion MNIST dataset to generate sample images.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67200" y="2738451"/>
            <a:ext cx="4169226" cy="229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6" name="Google Shape;186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7" name="Google Shape;1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2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Naming Convention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01" y="990672"/>
            <a:ext cx="5660902" cy="31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2"/>
          <p:cNvSpPr txBox="1"/>
          <p:nvPr/>
        </p:nvSpPr>
        <p:spPr>
          <a:xfrm>
            <a:off x="6320525" y="993325"/>
            <a:ext cx="2340300" cy="3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Diffusion Model. Note few things for Math: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Iterations of Noise Applications or Estimation are called “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Timesteps 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in paper. WTH name!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t=0 means Original or Subject Image.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‘t’ increases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1, 2, 3.…T,  </a:t>
            </a:r>
            <a:r>
              <a:rPr b="0" i="1" lang="en" sz="14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Noise Increases.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2"/>
          <p:cNvSpPr txBox="1"/>
          <p:nvPr/>
        </p:nvSpPr>
        <p:spPr>
          <a:xfrm>
            <a:off x="816425" y="4252225"/>
            <a:ext cx="532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How we train a model like this?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3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Diffusion Model: What is needed?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072" y="770413"/>
            <a:ext cx="2122100" cy="22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5395" y="770425"/>
            <a:ext cx="2593225" cy="17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3675" y="770425"/>
            <a:ext cx="2469225" cy="21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3"/>
          <p:cNvSpPr txBox="1"/>
          <p:nvPr/>
        </p:nvSpPr>
        <p:spPr>
          <a:xfrm>
            <a:off x="524175" y="3095925"/>
            <a:ext cx="21711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forward process, to create images with known noise.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Adding equal amount of noise at each timestep is not most viable option. </a:t>
            </a:r>
            <a:endParaRPr b="0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3235175" y="3104125"/>
            <a:ext cx="26334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 for noise estimation. We will use UNet as in Original paper.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Structure of UNet is subjective to the dataset being trained on. </a:t>
            </a:r>
            <a:endParaRPr b="0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6486700" y="3054975"/>
            <a:ext cx="24081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encode the temporal information during noising or denoising process.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Amount of noise estimated depends highly on timestep t. </a:t>
            </a:r>
            <a:endParaRPr b="0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Forward Process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0425" y="857675"/>
            <a:ext cx="5504050" cy="25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/>
          <p:nvPr/>
        </p:nvSpPr>
        <p:spPr>
          <a:xfrm>
            <a:off x="139225" y="854275"/>
            <a:ext cx="28995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Noised version at timestamp ‘t’ is given as: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q( </a:t>
            </a:r>
            <a:r>
              <a:rPr b="1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|x</a:t>
            </a:r>
            <a:r>
              <a:rPr b="1" baseline="-25000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b="1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1" i="0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b="1" baseline="-25000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variance at step ‘t’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Noised version from current image is indicated as: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q( </a:t>
            </a:r>
            <a:r>
              <a:rPr b="1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="1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| x</a:t>
            </a:r>
            <a:r>
              <a:rPr b="1" baseline="-25000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t-1 </a:t>
            </a:r>
            <a:r>
              <a:rPr b="1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1" i="0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0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b="1" baseline="-25000" i="1" lang="e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chosen as per noise schedule at t. More on this in a bit.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3292500" y="3636475"/>
            <a:ext cx="52500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-"/>
            </a:pPr>
            <a:r>
              <a:rPr b="1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Cumulative Production is for </a:t>
            </a:r>
            <a:r>
              <a:rPr b="1" i="1" lang="en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efficiency.</a:t>
            </a:r>
            <a:endParaRPr b="1" i="1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-"/>
            </a:pPr>
            <a:r>
              <a:rPr b="1" i="1" lang="en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1-β</a:t>
            </a:r>
            <a:r>
              <a:rPr b="1" baseline="-25000" i="1" lang="en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1" lang="en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: this </a:t>
            </a:r>
            <a:r>
              <a:rPr b="1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value says, higher variance will have </a:t>
            </a:r>
            <a:r>
              <a:rPr b="1" i="1" lang="en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pixels shifted more</a:t>
            </a:r>
            <a:r>
              <a:rPr b="1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2" name="Google Shape;22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3" name="Google Shape;2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Noise Schedule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6575" y="877825"/>
            <a:ext cx="5417902" cy="29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/>
          <p:nvPr/>
        </p:nvSpPr>
        <p:spPr>
          <a:xfrm>
            <a:off x="229325" y="868175"/>
            <a:ext cx="2956800" cy="4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Forward Process, Target of Adding noise is to: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 toward Perfect Gaussian Noise Image with    </a:t>
            </a:r>
            <a:r>
              <a:rPr b="1" i="0" lang="en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μ = 0 and σ = 1.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Noise Schedule matters a lot as it determined if images see by the model become: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Too Noisy, Too Early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Noise Schedules are discussed in paper as: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Sinusoidal, Quadratic, Linear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use Linear Noise Schedule.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6"/>
          <p:cNvSpPr txBox="1"/>
          <p:nvPr/>
        </p:nvSpPr>
        <p:spPr>
          <a:xfrm>
            <a:off x="192550" y="913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Noisy Image at ‘t’ </a:t>
            </a:r>
            <a:endParaRPr b="0" i="0" sz="2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192550" y="1083038"/>
            <a:ext cx="316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Paper explains like this to get get noisy Image at timestamp 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-"/>
            </a:pP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Absolutely WTH way of writing the intuition. </a:t>
            </a:r>
            <a:endParaRPr b="1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more of WTF!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Simplify for lesser mortals like us on next slide.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9956" y="1083038"/>
            <a:ext cx="5104546" cy="25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2" name="Google Shape;24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3" name="Google Shape;2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7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Noisy Image at ‘t’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35975" y="650250"/>
            <a:ext cx="3251700" cy="4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efficiency, We can directly calculate 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using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cumulative product of 1-β.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we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do not have to calculate intermediate noisy images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find ultimate noise image at time t.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has much more deeper benefits in efficiency as this enables us to sample any amount of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noise out of order 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more stochastic introduction in training.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9100" y="925925"/>
            <a:ext cx="5123200" cy="26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/>
          <p:nvPr/>
        </p:nvSpPr>
        <p:spPr>
          <a:xfrm>
            <a:off x="3603725" y="3767525"/>
            <a:ext cx="51681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i="0" lang="en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α =  1- β</a:t>
            </a: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where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variance.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i="0" lang="en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ᾱ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Cumulative products of all previous </a:t>
            </a:r>
            <a:r>
              <a:rPr b="1" i="0" lang="en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endParaRPr b="1" i="0" sz="16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-"/>
            </a:pPr>
            <a:r>
              <a:rPr b="1" i="0" lang="en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ᾱ 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makes is computationally efficient to get</a:t>
            </a:r>
            <a:r>
              <a:rPr b="1" i="0" lang="en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x</a:t>
            </a:r>
            <a:r>
              <a:rPr b="1" baseline="-25000" i="0" lang="en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baseline="-25000" i="0" sz="16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4326" y="3182425"/>
            <a:ext cx="2319399" cy="179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8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How about Code?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4725" y="645425"/>
            <a:ext cx="5851300" cy="43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8"/>
          <p:cNvSpPr txBox="1"/>
          <p:nvPr/>
        </p:nvSpPr>
        <p:spPr>
          <a:xfrm>
            <a:off x="253900" y="778075"/>
            <a:ext cx="2588100" cy="4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 Process code: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linear_beta_schedule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(): Provides list of betas for timesteps 0,1,2,...T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get_index_from_list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(): Simple utility function to get index values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forward_diffusion_sample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(): get the noised image for timestep t passed in function as discussed: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625" y="3896125"/>
            <a:ext cx="2408374" cy="2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900" y="4318350"/>
            <a:ext cx="2244101" cy="3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7" name="Google Shape;2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9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Diffusion Model: UNet for Noise Estimation</a:t>
            </a: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69" name="Google Shape;26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875" y="747800"/>
            <a:ext cx="7751675" cy="28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9"/>
          <p:cNvSpPr txBox="1"/>
          <p:nvPr/>
        </p:nvSpPr>
        <p:spPr>
          <a:xfrm>
            <a:off x="802650" y="3742950"/>
            <a:ext cx="77517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UNet is used to estimate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amount of “Noise”,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not the original image.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 = 8 has less noise, while t = 45 has lot of noise.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in Image above, UNet is supposed to have temporal component encoded additionally.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UNet can take any architecture, But use the one which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matches our data at hand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Maths Ahead: Not so Excited?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900" y="925500"/>
            <a:ext cx="3665524" cy="370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2275" y="886275"/>
            <a:ext cx="3665524" cy="37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7" name="Google Shape;27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0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Math for Backward Process</a:t>
            </a: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244925" y="762000"/>
            <a:ext cx="34572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backward process, we want to: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Estimate the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Noise at timestep ‘t’ by given image to get less noisy image at timestep ‘t-1’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Note this is opposite from backward process.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Remove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noise from Image.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Gaussian Noisy Image from there we start backward process.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 process is done sequentially during prediction actually diffusion post training.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UNet gets fitted(i.e. Back-propagated) by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Loss between Estimated Noise and Actual Noise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per Noise schedule chosen.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6375" y="802490"/>
            <a:ext cx="4918999" cy="319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7" name="Google Shape;2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1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Diffusion Model: Positional Encoding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168725" y="609600"/>
            <a:ext cx="3506100" cy="4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UNet is used to estimate Noise for all timesteps t. 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much noise in any image is decided by: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Current Image </a:t>
            </a:r>
            <a:r>
              <a:rPr b="0" i="1" lang="en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1" lang="en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Current timestep </a:t>
            </a:r>
            <a:r>
              <a:rPr b="0" i="1" lang="en" sz="17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To estimate the amount of noise, authors of the DDPM paper have used Positional Embedding. This is similar to Transformer’s Attention block’s Positional Embedding input.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position is encoded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indicted the timestep as show here.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positional encoding is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additional input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diffusion model.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2500" y="711325"/>
            <a:ext cx="5001449" cy="238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0704" y="3210600"/>
            <a:ext cx="5110847" cy="1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8" name="Google Shape;2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2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Diffusion Model: All Three Components</a:t>
            </a: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00" name="Google Shape;30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725" y="771475"/>
            <a:ext cx="4776475" cy="2806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2"/>
          <p:cNvSpPr txBox="1"/>
          <p:nvPr/>
        </p:nvSpPr>
        <p:spPr>
          <a:xfrm>
            <a:off x="262100" y="769875"/>
            <a:ext cx="30714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Three components are: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 Noise Scheduler: Linear</a:t>
            </a:r>
            <a:b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 UNet for Noise Estimation</a:t>
            </a:r>
            <a:b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 Timestep as positional encoding vector.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Lets see how these components work together to learn: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DDPM: Denoising Diffusion Probabilistic Model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Diffusion Model on Fashion MNIST.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8" name="Google Shape;3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3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Diffusion Model: Finally, The Loss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loss function is ultimate measure of how well if the UNet doing.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Inspired by VAE’s Loss function.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has deeper Mathematical explanation. Please refer to DDPM paper.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it is easy to code and develop Diffusion Model’s Intuition.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simply: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Expected Value of L2 Loss between Actual and Estimated Noise.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 loss can also be used.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0075" y="975375"/>
            <a:ext cx="4287199" cy="18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8" name="Google Shape;3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Diffusion Model: Fashion MNIST Dataset </a:t>
            </a: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0" name="Google Shape;320;p24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Popular Toy Dataset to benchmark algorithms.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Available in TorchVision by default.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has: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training set of 60,000 examples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test set of 10,000 examples.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derived on the theme of MNIST dataset of handwritten images.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 this dataset to create a Diffusion model,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which can create fashion articles gray images from Gaussian random noise. </a:t>
            </a:r>
            <a:endParaRPr b="1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174" y="859976"/>
            <a:ext cx="1847125" cy="26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4600" y="982275"/>
            <a:ext cx="24193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28" name="Google Shape;3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9" name="Google Shape;3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Diffusion Model: Code Walk Through 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1" name="Google Shape;331;p25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Spartans, Go for Glory!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Walk the Code in RunPod Environments.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DDPM_From_Scratch.ipynb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for 20 Epochs.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them play with params.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 back, Relax, Imbibe the intuition.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7225" y="881700"/>
            <a:ext cx="4058599" cy="400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38" name="Google Shape;3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9" name="Google Shape;3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6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7" name="Google Shape;3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348" name="Google Shape;348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49" name="Google Shape;34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27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i="0" lang="en" sz="50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i="0" sz="5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9" name="Google Shape;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Module 2 Purpose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416950" y="1044325"/>
            <a:ext cx="4781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Know all the math for Stable Diffusion.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 Noising and Sampling Schedule.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 the inherent Latents.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Deeper Understanding of Variational Autoencoders(VAE)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Code Diffusion Process.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Implement and Train Stable Diffusion for Fashion MNIST Images.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 papers: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CLIP</a:t>
            </a:r>
            <a:b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 GLIDE</a:t>
            </a:r>
            <a:b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 Dall-E2</a:t>
            </a:r>
            <a:endParaRPr b="1" i="0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Text/Prompt Conditioning.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Rediscover CLIP.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Question Answers and help.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Paper: Variational Autoencoder(VAE)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400" y="2605775"/>
            <a:ext cx="3542926" cy="23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6501" y="2598975"/>
            <a:ext cx="3390147" cy="23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 txBox="1"/>
          <p:nvPr/>
        </p:nvSpPr>
        <p:spPr>
          <a:xfrm>
            <a:off x="659950" y="734775"/>
            <a:ext cx="35991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VAE paper: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https://arxiv.org/abs/1312.6114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precursor to many GAN type research.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VAE Inspired many Stable Diffusion mathematical research directions.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4891775" y="698050"/>
            <a:ext cx="33903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in understanding Stable Diffusion.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used in many modern day ML and DL applications.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code and train.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Supports many efficient research and applications.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1389300" y="2286000"/>
            <a:ext cx="2539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Good Candidate for VAE</a:t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5656500" y="2286000"/>
            <a:ext cx="2375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A Candidate for VAE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Paper: Variation Auto Encoder(VAE)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04" name="Google Shape;10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5700" y="2800350"/>
            <a:ext cx="3701100" cy="9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700" y="2105025"/>
            <a:ext cx="3542926" cy="23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 txBox="1"/>
          <p:nvPr/>
        </p:nvSpPr>
        <p:spPr>
          <a:xfrm>
            <a:off x="4429100" y="3109250"/>
            <a:ext cx="391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⇒</a:t>
            </a:r>
            <a:endParaRPr b="0" i="0" sz="23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741600" y="782400"/>
            <a:ext cx="80622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Whole Helix shape data , which is </a:t>
            </a: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3-dimension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originally can be represented by </a:t>
            </a: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value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Paper: Variation Auto Encoder(VAE)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975" y="785675"/>
            <a:ext cx="5444224" cy="1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6300" y="2305725"/>
            <a:ext cx="5942325" cy="262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/>
        </p:nvSpPr>
        <p:spPr>
          <a:xfrm>
            <a:off x="4572000" y="2326850"/>
            <a:ext cx="13404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Bottleneck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5021025" y="2632975"/>
            <a:ext cx="292500" cy="50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Paper: Variation Auto Encoder(VAE)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4775" y="709475"/>
            <a:ext cx="5005798" cy="12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6900" y="2307775"/>
            <a:ext cx="4904499" cy="19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/>
          <p:nvPr/>
        </p:nvSpPr>
        <p:spPr>
          <a:xfrm>
            <a:off x="311700" y="1245050"/>
            <a:ext cx="1442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Traditional Autoencoder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387900" y="3607250"/>
            <a:ext cx="1442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Variational Autoencoder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6525" y="4398826"/>
            <a:ext cx="3707924" cy="27740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1578425" y="4606025"/>
            <a:ext cx="6900" cy="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2476525" y="4703625"/>
            <a:ext cx="29733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Reconstructions Loss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5067325" y="4703625"/>
            <a:ext cx="3552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Distribution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Gaussian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7517950" y="3095625"/>
            <a:ext cx="476400" cy="158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6958800" y="2214600"/>
            <a:ext cx="1442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Additional in Variational Autoencoder</a:t>
            </a:r>
            <a:endParaRPr b="1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Paper: Variation Auto Encoder(VAE)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350" y="1921700"/>
            <a:ext cx="8082649" cy="23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/>
        </p:nvSpPr>
        <p:spPr>
          <a:xfrm>
            <a:off x="843650" y="816425"/>
            <a:ext cx="77358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Effect of Bottleneck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Wider the Bottleneck, More information it can carry.</a:t>
            </a:r>
            <a:b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Higher the latent dimensions, more resolution it can support.</a:t>
            </a:r>
            <a:endParaRPr b="1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9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Paper: Variation Auto Encoder(VAE)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843650" y="816425"/>
            <a:ext cx="77358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Few Applications of VAE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Denoising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In-painting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1122600" y="4422325"/>
            <a:ext cx="76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is all you need to know for Stable Diffusion in this module.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still hazy about it, Don’t worry about it.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9200" y="1597550"/>
            <a:ext cx="4313450" cy="8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6025" y="2949100"/>
            <a:ext cx="6221174" cy="11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